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993" r:id="rId2"/>
    <p:sldId id="994" r:id="rId3"/>
    <p:sldId id="881" r:id="rId4"/>
    <p:sldId id="1040" r:id="rId5"/>
    <p:sldId id="782" r:id="rId6"/>
    <p:sldId id="780" r:id="rId7"/>
    <p:sldId id="929" r:id="rId8"/>
    <p:sldId id="1041" r:id="rId9"/>
    <p:sldId id="1042" r:id="rId10"/>
    <p:sldId id="1043" r:id="rId11"/>
    <p:sldId id="1044" r:id="rId12"/>
    <p:sldId id="1045" r:id="rId13"/>
  </p:sldIdLst>
  <p:sldSz cx="9144000" cy="6858000" type="screen4x3"/>
  <p:notesSz cx="6858000" cy="9296400"/>
  <p:custDataLst>
    <p:tags r:id="rId1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6">
          <p15:clr>
            <a:srgbClr val="A4A3A4"/>
          </p15:clr>
        </p15:guide>
        <p15:guide id="2" orient="horz" pos="172">
          <p15:clr>
            <a:srgbClr val="A4A3A4"/>
          </p15:clr>
        </p15:guide>
        <p15:guide id="3" orient="horz" pos="233">
          <p15:clr>
            <a:srgbClr val="A4A3A4"/>
          </p15:clr>
        </p15:guide>
        <p15:guide id="4" orient="horz" pos="786">
          <p15:clr>
            <a:srgbClr val="A4A3A4"/>
          </p15:clr>
        </p15:guide>
        <p15:guide id="5" orient="horz" pos="1010">
          <p15:clr>
            <a:srgbClr val="A4A3A4"/>
          </p15:clr>
        </p15:guide>
        <p15:guide id="6" orient="horz" pos="3895">
          <p15:clr>
            <a:srgbClr val="A4A3A4"/>
          </p15:clr>
        </p15:guide>
        <p15:guide id="7" orient="horz" pos="4203">
          <p15:clr>
            <a:srgbClr val="A4A3A4"/>
          </p15:clr>
        </p15:guide>
        <p15:guide id="8" orient="horz" pos="4071">
          <p15:clr>
            <a:srgbClr val="A4A3A4"/>
          </p15:clr>
        </p15:guide>
        <p15:guide id="9" pos="2880">
          <p15:clr>
            <a:srgbClr val="A4A3A4"/>
          </p15:clr>
        </p15:guide>
        <p15:guide id="10" pos="169">
          <p15:clr>
            <a:srgbClr val="A4A3A4"/>
          </p15:clr>
        </p15:guide>
        <p15:guide id="11" pos="1124">
          <p15:clr>
            <a:srgbClr val="A4A3A4"/>
          </p15:clr>
        </p15:guide>
        <p15:guide id="12" pos="2226">
          <p15:clr>
            <a:srgbClr val="A4A3A4"/>
          </p15:clr>
        </p15:guide>
        <p15:guide id="13" pos="5596">
          <p15:clr>
            <a:srgbClr val="A4A3A4"/>
          </p15:clr>
        </p15:guide>
        <p15:guide id="14" pos="4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Zentner" initials="" lastIdx="2" clrIdx="0"/>
  <p:cmAuthor id="1" name="aisha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F05033"/>
    <a:srgbClr val="1AB7EA"/>
    <a:srgbClr val="00B5CB"/>
    <a:srgbClr val="F18917"/>
    <a:srgbClr val="F3CF74"/>
    <a:srgbClr val="7DB935"/>
    <a:srgbClr val="AFE06E"/>
    <a:srgbClr val="DAF0A8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88206" autoAdjust="0"/>
  </p:normalViewPr>
  <p:slideViewPr>
    <p:cSldViewPr snapToGrid="0" snapToObjects="1">
      <p:cViewPr varScale="1">
        <p:scale>
          <a:sx n="87" d="100"/>
          <a:sy n="87" d="100"/>
        </p:scale>
        <p:origin x="-1008" y="-104"/>
      </p:cViewPr>
      <p:guideLst>
        <p:guide orient="horz" pos="2456"/>
        <p:guide orient="horz" pos="172"/>
        <p:guide orient="horz" pos="233"/>
        <p:guide orient="horz" pos="786"/>
        <p:guide orient="horz" pos="1010"/>
        <p:guide orient="horz" pos="3895"/>
        <p:guide orient="horz" pos="4203"/>
        <p:guide orient="horz" pos="4071"/>
        <p:guide pos="2880"/>
        <p:guide pos="169"/>
        <p:guide pos="1124"/>
        <p:guide pos="2226"/>
        <p:guide pos="5596"/>
        <p:guide pos="4872"/>
      </p:guideLst>
    </p:cSldViewPr>
  </p:slideViewPr>
  <p:outlineViewPr>
    <p:cViewPr>
      <p:scale>
        <a:sx n="33" d="100"/>
        <a:sy n="33" d="100"/>
      </p:scale>
      <p:origin x="0" y="35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166" y="-114"/>
      </p:cViewPr>
      <p:guideLst>
        <p:guide orient="horz" pos="2928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DA88D-83B0-6B44-80CD-DF748D68F8B3}" type="doc">
      <dgm:prSet loTypeId="urn:microsoft.com/office/officeart/2005/8/layout/cycle7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739E3-2A72-4741-9404-F68C4D8A051A}">
      <dgm:prSet phldrT="[Text]"/>
      <dgm:spPr/>
      <dgm:t>
        <a:bodyPr/>
        <a:lstStyle/>
        <a:p>
          <a:r>
            <a:rPr lang="en-US" dirty="0" smtClean="0"/>
            <a:t>Find questions for inquiry</a:t>
          </a:r>
          <a:endParaRPr lang="en-US" dirty="0"/>
        </a:p>
      </dgm:t>
    </dgm:pt>
    <dgm:pt modelId="{62D630D9-E9EE-EE4F-8051-9DFA3890AC8E}" type="parTrans" cxnId="{8F8469B0-B886-FB4C-AA44-B9263FF08347}">
      <dgm:prSet/>
      <dgm:spPr/>
      <dgm:t>
        <a:bodyPr/>
        <a:lstStyle/>
        <a:p>
          <a:endParaRPr lang="en-US"/>
        </a:p>
      </dgm:t>
    </dgm:pt>
    <dgm:pt modelId="{68EEB140-D831-D346-AF9C-3676464B9488}" type="sibTrans" cxnId="{8F8469B0-B886-FB4C-AA44-B9263FF08347}">
      <dgm:prSet/>
      <dgm:spPr/>
      <dgm:t>
        <a:bodyPr/>
        <a:lstStyle/>
        <a:p>
          <a:endParaRPr lang="en-US"/>
        </a:p>
      </dgm:t>
    </dgm:pt>
    <dgm:pt modelId="{C89A7AD7-E754-F943-B1A7-604245064330}">
      <dgm:prSet phldrT="[Text]"/>
      <dgm:spPr/>
      <dgm:t>
        <a:bodyPr/>
        <a:lstStyle/>
        <a:p>
          <a:r>
            <a:rPr lang="en-US" dirty="0" smtClean="0"/>
            <a:t>Gaining new perspectives</a:t>
          </a:r>
          <a:endParaRPr lang="en-US" dirty="0"/>
        </a:p>
      </dgm:t>
    </dgm:pt>
    <dgm:pt modelId="{2EC43FF0-0F2C-6049-94FC-6C6C338C1310}" type="parTrans" cxnId="{D7A971F0-2893-0543-95EA-01BAFEB766C4}">
      <dgm:prSet/>
      <dgm:spPr/>
      <dgm:t>
        <a:bodyPr/>
        <a:lstStyle/>
        <a:p>
          <a:endParaRPr lang="en-US"/>
        </a:p>
      </dgm:t>
    </dgm:pt>
    <dgm:pt modelId="{8C56E0B7-BE31-D64A-B1CF-93AC6F6619B4}" type="sibTrans" cxnId="{D7A971F0-2893-0543-95EA-01BAFEB766C4}">
      <dgm:prSet/>
      <dgm:spPr/>
      <dgm:t>
        <a:bodyPr/>
        <a:lstStyle/>
        <a:p>
          <a:endParaRPr lang="en-US"/>
        </a:p>
      </dgm:t>
    </dgm:pt>
    <dgm:pt modelId="{C178859C-AB49-A04E-AF8A-440F62B1D861}">
      <dgm:prSet phldrT="[Text]"/>
      <dgm:spPr/>
      <dgm:t>
        <a:bodyPr/>
        <a:lstStyle/>
        <a:p>
          <a:r>
            <a:rPr lang="en-US" dirty="0" smtClean="0"/>
            <a:t>Attending to differences</a:t>
          </a:r>
          <a:endParaRPr lang="en-US" dirty="0"/>
        </a:p>
      </dgm:t>
    </dgm:pt>
    <dgm:pt modelId="{5FD6E935-8B4A-6B4C-A751-EA4EB23CB55E}" type="parTrans" cxnId="{88D32C9E-375A-464F-92BF-0061972C2585}">
      <dgm:prSet/>
      <dgm:spPr/>
      <dgm:t>
        <a:bodyPr/>
        <a:lstStyle/>
        <a:p>
          <a:endParaRPr lang="en-US"/>
        </a:p>
      </dgm:t>
    </dgm:pt>
    <dgm:pt modelId="{FD819660-3B5D-AD43-B2D1-5485FF1721F7}" type="sibTrans" cxnId="{88D32C9E-375A-464F-92BF-0061972C2585}">
      <dgm:prSet/>
      <dgm:spPr/>
      <dgm:t>
        <a:bodyPr/>
        <a:lstStyle/>
        <a:p>
          <a:endParaRPr lang="en-US"/>
        </a:p>
      </dgm:t>
    </dgm:pt>
    <dgm:pt modelId="{AD07B7DB-39D3-554A-B46D-2C84EFBBDC40}">
      <dgm:prSet phldrT="[Text]"/>
      <dgm:spPr/>
      <dgm:t>
        <a:bodyPr/>
        <a:lstStyle/>
        <a:p>
          <a:r>
            <a:rPr lang="en-US" dirty="0" smtClean="0"/>
            <a:t>Sharing what was learned</a:t>
          </a:r>
          <a:endParaRPr lang="en-US" dirty="0"/>
        </a:p>
      </dgm:t>
    </dgm:pt>
    <dgm:pt modelId="{C90E9D71-9C4C-4B4F-A0E2-849710665404}" type="parTrans" cxnId="{7130CE62-6B50-6641-9A2B-8717145D2C10}">
      <dgm:prSet/>
      <dgm:spPr/>
      <dgm:t>
        <a:bodyPr/>
        <a:lstStyle/>
        <a:p>
          <a:endParaRPr lang="en-US"/>
        </a:p>
      </dgm:t>
    </dgm:pt>
    <dgm:pt modelId="{1B5BCDB5-1758-7E4C-9809-8340036E72FD}" type="sibTrans" cxnId="{7130CE62-6B50-6641-9A2B-8717145D2C10}">
      <dgm:prSet/>
      <dgm:spPr/>
      <dgm:t>
        <a:bodyPr/>
        <a:lstStyle/>
        <a:p>
          <a:endParaRPr lang="en-US"/>
        </a:p>
      </dgm:t>
    </dgm:pt>
    <dgm:pt modelId="{7451CA99-9FEB-A248-8DFD-692402CE553F}">
      <dgm:prSet phldrT="[Text]"/>
      <dgm:spPr/>
      <dgm:t>
        <a:bodyPr/>
        <a:lstStyle/>
        <a:p>
          <a:r>
            <a:rPr lang="en-US" dirty="0" smtClean="0"/>
            <a:t>Planning new inquiries </a:t>
          </a:r>
          <a:endParaRPr lang="en-US" dirty="0"/>
        </a:p>
      </dgm:t>
    </dgm:pt>
    <dgm:pt modelId="{AC770144-FE5A-0C4A-9797-B519E74E3E70}" type="parTrans" cxnId="{3C4580BC-29EA-3048-B496-68D43B17A7E9}">
      <dgm:prSet/>
      <dgm:spPr/>
      <dgm:t>
        <a:bodyPr/>
        <a:lstStyle/>
        <a:p>
          <a:endParaRPr lang="en-US"/>
        </a:p>
      </dgm:t>
    </dgm:pt>
    <dgm:pt modelId="{E6B4F9C0-0077-5F4A-BD71-E76A911B6C41}" type="sibTrans" cxnId="{3C4580BC-29EA-3048-B496-68D43B17A7E9}">
      <dgm:prSet/>
      <dgm:spPr/>
      <dgm:t>
        <a:bodyPr/>
        <a:lstStyle/>
        <a:p>
          <a:endParaRPr lang="en-US"/>
        </a:p>
      </dgm:t>
    </dgm:pt>
    <dgm:pt modelId="{2CB1D975-9EB3-9D4F-998A-9CD5FE2E1C7A}">
      <dgm:prSet phldrT="[Text]"/>
      <dgm:spPr/>
      <dgm:t>
        <a:bodyPr/>
        <a:lstStyle/>
        <a:p>
          <a:r>
            <a:rPr lang="en-US" dirty="0" smtClean="0"/>
            <a:t>Taking</a:t>
          </a:r>
          <a:r>
            <a:rPr lang="en-US" baseline="0" dirty="0" smtClean="0"/>
            <a:t> thoughtful action</a:t>
          </a:r>
          <a:endParaRPr lang="en-US" dirty="0"/>
        </a:p>
      </dgm:t>
    </dgm:pt>
    <dgm:pt modelId="{0A6D3983-FAD7-2D44-91F6-BB13511DEA9B}" type="parTrans" cxnId="{AE17B63B-1D61-F740-A402-E697A50083A0}">
      <dgm:prSet/>
      <dgm:spPr/>
      <dgm:t>
        <a:bodyPr/>
        <a:lstStyle/>
        <a:p>
          <a:endParaRPr lang="en-US"/>
        </a:p>
      </dgm:t>
    </dgm:pt>
    <dgm:pt modelId="{2411EC57-81EF-B640-9096-E26CD084604A}" type="sibTrans" cxnId="{AE17B63B-1D61-F740-A402-E697A50083A0}">
      <dgm:prSet/>
      <dgm:spPr/>
      <dgm:t>
        <a:bodyPr/>
        <a:lstStyle/>
        <a:p>
          <a:endParaRPr lang="en-US"/>
        </a:p>
      </dgm:t>
    </dgm:pt>
    <dgm:pt modelId="{EBAAFE55-DBA2-D740-A582-FEAE8D1A45A4}" type="pres">
      <dgm:prSet presAssocID="{6B0DA88D-83B0-6B44-80CD-DF748D68F8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2834D-C2F8-8C48-8A27-9E23D504FD05}" type="pres">
      <dgm:prSet presAssocID="{FBF739E3-2A72-4741-9404-F68C4D8A05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913EA-0254-0040-B735-25D2556D09AC}" type="pres">
      <dgm:prSet presAssocID="{68EEB140-D831-D346-AF9C-3676464B948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A8C03E7-6C73-0C43-AD27-1CFC30442029}" type="pres">
      <dgm:prSet presAssocID="{68EEB140-D831-D346-AF9C-3676464B948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2E825E3-C567-3A4C-A346-EDE5614AACEA}" type="pres">
      <dgm:prSet presAssocID="{C89A7AD7-E754-F943-B1A7-6042450643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F37B5-75D2-F348-B8E2-BBC0071BB8AF}" type="pres">
      <dgm:prSet presAssocID="{8C56E0B7-BE31-D64A-B1CF-93AC6F6619B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B879CF6-D4FB-314A-A7A3-488EE6B4F364}" type="pres">
      <dgm:prSet presAssocID="{8C56E0B7-BE31-D64A-B1CF-93AC6F6619B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9B1CC72-3A3E-9D40-A7FC-FAC073B6EB3A}" type="pres">
      <dgm:prSet presAssocID="{C178859C-AB49-A04E-AF8A-440F62B1D8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630B9-826C-CD4F-AA5A-0492C16C194B}" type="pres">
      <dgm:prSet presAssocID="{FD819660-3B5D-AD43-B2D1-5485FF1721F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7090BC2-4434-904B-843F-D6335F30E02C}" type="pres">
      <dgm:prSet presAssocID="{FD819660-3B5D-AD43-B2D1-5485FF1721F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DD07FDF-C6BD-4A4D-A8AD-D1C96DF48930}" type="pres">
      <dgm:prSet presAssocID="{AD07B7DB-39D3-554A-B46D-2C84EFBBDC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585F3-AB50-014F-A544-78D8F5C941CA}" type="pres">
      <dgm:prSet presAssocID="{1B5BCDB5-1758-7E4C-9809-8340036E72F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0ABF472-C4D2-7E44-8E2D-957C5A438241}" type="pres">
      <dgm:prSet presAssocID="{1B5BCDB5-1758-7E4C-9809-8340036E72F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180B159-2DB9-7246-9388-89F200392B87}" type="pres">
      <dgm:prSet presAssocID="{7451CA99-9FEB-A248-8DFD-692402CE55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C53E7-580F-4642-969D-FFD891F91A13}" type="pres">
      <dgm:prSet presAssocID="{E6B4F9C0-0077-5F4A-BD71-E76A911B6C4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C551FF9-36D6-0349-8F1E-3589D0E0DA48}" type="pres">
      <dgm:prSet presAssocID="{E6B4F9C0-0077-5F4A-BD71-E76A911B6C4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6DD1878-F04F-8740-9CC6-C610F57EB33B}" type="pres">
      <dgm:prSet presAssocID="{2CB1D975-9EB3-9D4F-998A-9CD5FE2E1C7A}" presName="node" presStyleLbl="node1" presStyleIdx="5" presStyleCnt="6" custRadScaleRad="97704" custRadScaleInc="2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5E9E0-9E6D-8840-AC2D-9D2688FD2197}" type="pres">
      <dgm:prSet presAssocID="{2411EC57-81EF-B640-9096-E26CD084604A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D1F5295-2FF6-CC4D-8CFE-4EEB770C57AC}" type="pres">
      <dgm:prSet presAssocID="{2411EC57-81EF-B640-9096-E26CD084604A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E996F7D-ECCF-6046-AD47-916FD74BE536}" type="presOf" srcId="{C178859C-AB49-A04E-AF8A-440F62B1D861}" destId="{99B1CC72-3A3E-9D40-A7FC-FAC073B6EB3A}" srcOrd="0" destOrd="0" presId="urn:microsoft.com/office/officeart/2005/8/layout/cycle7"/>
    <dgm:cxn modelId="{3C4580BC-29EA-3048-B496-68D43B17A7E9}" srcId="{6B0DA88D-83B0-6B44-80CD-DF748D68F8B3}" destId="{7451CA99-9FEB-A248-8DFD-692402CE553F}" srcOrd="4" destOrd="0" parTransId="{AC770144-FE5A-0C4A-9797-B519E74E3E70}" sibTransId="{E6B4F9C0-0077-5F4A-BD71-E76A911B6C41}"/>
    <dgm:cxn modelId="{A277AE61-A97F-2447-9213-8CD994A5A81C}" type="presOf" srcId="{7451CA99-9FEB-A248-8DFD-692402CE553F}" destId="{6180B159-2DB9-7246-9388-89F200392B87}" srcOrd="0" destOrd="0" presId="urn:microsoft.com/office/officeart/2005/8/layout/cycle7"/>
    <dgm:cxn modelId="{AE17B63B-1D61-F740-A402-E697A50083A0}" srcId="{6B0DA88D-83B0-6B44-80CD-DF748D68F8B3}" destId="{2CB1D975-9EB3-9D4F-998A-9CD5FE2E1C7A}" srcOrd="5" destOrd="0" parTransId="{0A6D3983-FAD7-2D44-91F6-BB13511DEA9B}" sibTransId="{2411EC57-81EF-B640-9096-E26CD084604A}"/>
    <dgm:cxn modelId="{2B9C6298-44FF-3C4C-B603-3DA63276D0DF}" type="presOf" srcId="{2CB1D975-9EB3-9D4F-998A-9CD5FE2E1C7A}" destId="{66DD1878-F04F-8740-9CC6-C610F57EB33B}" srcOrd="0" destOrd="0" presId="urn:microsoft.com/office/officeart/2005/8/layout/cycle7"/>
    <dgm:cxn modelId="{794E7D63-9471-E948-A9A2-4CEE343864F4}" type="presOf" srcId="{1B5BCDB5-1758-7E4C-9809-8340036E72FD}" destId="{B04585F3-AB50-014F-A544-78D8F5C941CA}" srcOrd="0" destOrd="0" presId="urn:microsoft.com/office/officeart/2005/8/layout/cycle7"/>
    <dgm:cxn modelId="{1420021A-7613-184B-A013-C951E6895D7A}" type="presOf" srcId="{FBF739E3-2A72-4741-9404-F68C4D8A051A}" destId="{86A2834D-C2F8-8C48-8A27-9E23D504FD05}" srcOrd="0" destOrd="0" presId="urn:microsoft.com/office/officeart/2005/8/layout/cycle7"/>
    <dgm:cxn modelId="{8B96D828-2F21-E349-839A-B48F46B31837}" type="presOf" srcId="{E6B4F9C0-0077-5F4A-BD71-E76A911B6C41}" destId="{8AAC53E7-580F-4642-969D-FFD891F91A13}" srcOrd="0" destOrd="0" presId="urn:microsoft.com/office/officeart/2005/8/layout/cycle7"/>
    <dgm:cxn modelId="{6BF70B7E-A90F-3F4B-9093-DDEDD31C2EEC}" type="presOf" srcId="{AD07B7DB-39D3-554A-B46D-2C84EFBBDC40}" destId="{3DD07FDF-C6BD-4A4D-A8AD-D1C96DF48930}" srcOrd="0" destOrd="0" presId="urn:microsoft.com/office/officeart/2005/8/layout/cycle7"/>
    <dgm:cxn modelId="{C789813C-E8FA-C54E-A65C-F67A384E5065}" type="presOf" srcId="{C89A7AD7-E754-F943-B1A7-604245064330}" destId="{92E825E3-C567-3A4C-A346-EDE5614AACEA}" srcOrd="0" destOrd="0" presId="urn:microsoft.com/office/officeart/2005/8/layout/cycle7"/>
    <dgm:cxn modelId="{5C319540-8560-0B49-9202-4508CAED4FDC}" type="presOf" srcId="{2411EC57-81EF-B640-9096-E26CD084604A}" destId="{DD1F5295-2FF6-CC4D-8CFE-4EEB770C57AC}" srcOrd="1" destOrd="0" presId="urn:microsoft.com/office/officeart/2005/8/layout/cycle7"/>
    <dgm:cxn modelId="{ED60B171-59FC-6E45-AD60-4D66A3C94351}" type="presOf" srcId="{FD819660-3B5D-AD43-B2D1-5485FF1721F7}" destId="{A7090BC2-4434-904B-843F-D6335F30E02C}" srcOrd="1" destOrd="0" presId="urn:microsoft.com/office/officeart/2005/8/layout/cycle7"/>
    <dgm:cxn modelId="{52665ABC-815B-9D41-9904-24AC475237C2}" type="presOf" srcId="{8C56E0B7-BE31-D64A-B1CF-93AC6F6619B4}" destId="{EB879CF6-D4FB-314A-A7A3-488EE6B4F364}" srcOrd="1" destOrd="0" presId="urn:microsoft.com/office/officeart/2005/8/layout/cycle7"/>
    <dgm:cxn modelId="{8F8469B0-B886-FB4C-AA44-B9263FF08347}" srcId="{6B0DA88D-83B0-6B44-80CD-DF748D68F8B3}" destId="{FBF739E3-2A72-4741-9404-F68C4D8A051A}" srcOrd="0" destOrd="0" parTransId="{62D630D9-E9EE-EE4F-8051-9DFA3890AC8E}" sibTransId="{68EEB140-D831-D346-AF9C-3676464B9488}"/>
    <dgm:cxn modelId="{7130CE62-6B50-6641-9A2B-8717145D2C10}" srcId="{6B0DA88D-83B0-6B44-80CD-DF748D68F8B3}" destId="{AD07B7DB-39D3-554A-B46D-2C84EFBBDC40}" srcOrd="3" destOrd="0" parTransId="{C90E9D71-9C4C-4B4F-A0E2-849710665404}" sibTransId="{1B5BCDB5-1758-7E4C-9809-8340036E72FD}"/>
    <dgm:cxn modelId="{06FC428F-7C1D-C444-9323-C8EA9BCEA303}" type="presOf" srcId="{2411EC57-81EF-B640-9096-E26CD084604A}" destId="{0315E9E0-9E6D-8840-AC2D-9D2688FD2197}" srcOrd="0" destOrd="0" presId="urn:microsoft.com/office/officeart/2005/8/layout/cycle7"/>
    <dgm:cxn modelId="{C5EDF366-52F1-6F4A-9CB3-9F824937C004}" type="presOf" srcId="{68EEB140-D831-D346-AF9C-3676464B9488}" destId="{8A8C03E7-6C73-0C43-AD27-1CFC30442029}" srcOrd="1" destOrd="0" presId="urn:microsoft.com/office/officeart/2005/8/layout/cycle7"/>
    <dgm:cxn modelId="{D7A971F0-2893-0543-95EA-01BAFEB766C4}" srcId="{6B0DA88D-83B0-6B44-80CD-DF748D68F8B3}" destId="{C89A7AD7-E754-F943-B1A7-604245064330}" srcOrd="1" destOrd="0" parTransId="{2EC43FF0-0F2C-6049-94FC-6C6C338C1310}" sibTransId="{8C56E0B7-BE31-D64A-B1CF-93AC6F6619B4}"/>
    <dgm:cxn modelId="{8E2AFED5-A6F4-A74E-845D-FD3E9E854C7F}" type="presOf" srcId="{FD819660-3B5D-AD43-B2D1-5485FF1721F7}" destId="{50D630B9-826C-CD4F-AA5A-0492C16C194B}" srcOrd="0" destOrd="0" presId="urn:microsoft.com/office/officeart/2005/8/layout/cycle7"/>
    <dgm:cxn modelId="{8F680B7D-FBE5-894D-8DED-9630BB78EE16}" type="presOf" srcId="{E6B4F9C0-0077-5F4A-BD71-E76A911B6C41}" destId="{1C551FF9-36D6-0349-8F1E-3589D0E0DA48}" srcOrd="1" destOrd="0" presId="urn:microsoft.com/office/officeart/2005/8/layout/cycle7"/>
    <dgm:cxn modelId="{C228573C-FF06-CC47-A41D-619DEE35CF1B}" type="presOf" srcId="{68EEB140-D831-D346-AF9C-3676464B9488}" destId="{B7B913EA-0254-0040-B735-25D2556D09AC}" srcOrd="0" destOrd="0" presId="urn:microsoft.com/office/officeart/2005/8/layout/cycle7"/>
    <dgm:cxn modelId="{1276A3EB-E81E-154D-8E31-B4CA08D1B1AC}" type="presOf" srcId="{1B5BCDB5-1758-7E4C-9809-8340036E72FD}" destId="{90ABF472-C4D2-7E44-8E2D-957C5A438241}" srcOrd="1" destOrd="0" presId="urn:microsoft.com/office/officeart/2005/8/layout/cycle7"/>
    <dgm:cxn modelId="{7452AFB8-7AE7-764B-ADEF-25FB220EB505}" type="presOf" srcId="{8C56E0B7-BE31-D64A-B1CF-93AC6F6619B4}" destId="{944F37B5-75D2-F348-B8E2-BBC0071BB8AF}" srcOrd="0" destOrd="0" presId="urn:microsoft.com/office/officeart/2005/8/layout/cycle7"/>
    <dgm:cxn modelId="{6C50DCD8-AE86-9D44-BF0D-3F593DD99072}" type="presOf" srcId="{6B0DA88D-83B0-6B44-80CD-DF748D68F8B3}" destId="{EBAAFE55-DBA2-D740-A582-FEAE8D1A45A4}" srcOrd="0" destOrd="0" presId="urn:microsoft.com/office/officeart/2005/8/layout/cycle7"/>
    <dgm:cxn modelId="{88D32C9E-375A-464F-92BF-0061972C2585}" srcId="{6B0DA88D-83B0-6B44-80CD-DF748D68F8B3}" destId="{C178859C-AB49-A04E-AF8A-440F62B1D861}" srcOrd="2" destOrd="0" parTransId="{5FD6E935-8B4A-6B4C-A751-EA4EB23CB55E}" sibTransId="{FD819660-3B5D-AD43-B2D1-5485FF1721F7}"/>
    <dgm:cxn modelId="{13A51132-D06F-0E4E-8AE1-58219C572E7F}" type="presParOf" srcId="{EBAAFE55-DBA2-D740-A582-FEAE8D1A45A4}" destId="{86A2834D-C2F8-8C48-8A27-9E23D504FD05}" srcOrd="0" destOrd="0" presId="urn:microsoft.com/office/officeart/2005/8/layout/cycle7"/>
    <dgm:cxn modelId="{A9D44595-35FA-CB47-A77B-F1673B026998}" type="presParOf" srcId="{EBAAFE55-DBA2-D740-A582-FEAE8D1A45A4}" destId="{B7B913EA-0254-0040-B735-25D2556D09AC}" srcOrd="1" destOrd="0" presId="urn:microsoft.com/office/officeart/2005/8/layout/cycle7"/>
    <dgm:cxn modelId="{0BE99238-55F8-504D-ACA9-EAC273DE5A8C}" type="presParOf" srcId="{B7B913EA-0254-0040-B735-25D2556D09AC}" destId="{8A8C03E7-6C73-0C43-AD27-1CFC30442029}" srcOrd="0" destOrd="0" presId="urn:microsoft.com/office/officeart/2005/8/layout/cycle7"/>
    <dgm:cxn modelId="{A8F0B07B-1733-0E47-BADF-F10F9D4FEB81}" type="presParOf" srcId="{EBAAFE55-DBA2-D740-A582-FEAE8D1A45A4}" destId="{92E825E3-C567-3A4C-A346-EDE5614AACEA}" srcOrd="2" destOrd="0" presId="urn:microsoft.com/office/officeart/2005/8/layout/cycle7"/>
    <dgm:cxn modelId="{8ADB824A-C5C2-0A45-A3D3-2F46369DEFB8}" type="presParOf" srcId="{EBAAFE55-DBA2-D740-A582-FEAE8D1A45A4}" destId="{944F37B5-75D2-F348-B8E2-BBC0071BB8AF}" srcOrd="3" destOrd="0" presId="urn:microsoft.com/office/officeart/2005/8/layout/cycle7"/>
    <dgm:cxn modelId="{619D1F0D-FDCB-0B43-879A-43E0BF0226F3}" type="presParOf" srcId="{944F37B5-75D2-F348-B8E2-BBC0071BB8AF}" destId="{EB879CF6-D4FB-314A-A7A3-488EE6B4F364}" srcOrd="0" destOrd="0" presId="urn:microsoft.com/office/officeart/2005/8/layout/cycle7"/>
    <dgm:cxn modelId="{F607ADC7-A613-F841-8F65-8385E7D926C0}" type="presParOf" srcId="{EBAAFE55-DBA2-D740-A582-FEAE8D1A45A4}" destId="{99B1CC72-3A3E-9D40-A7FC-FAC073B6EB3A}" srcOrd="4" destOrd="0" presId="urn:microsoft.com/office/officeart/2005/8/layout/cycle7"/>
    <dgm:cxn modelId="{18725ABA-BE50-A24F-BFE3-7D2A508D3049}" type="presParOf" srcId="{EBAAFE55-DBA2-D740-A582-FEAE8D1A45A4}" destId="{50D630B9-826C-CD4F-AA5A-0492C16C194B}" srcOrd="5" destOrd="0" presId="urn:microsoft.com/office/officeart/2005/8/layout/cycle7"/>
    <dgm:cxn modelId="{827C5F67-C428-1046-8D85-F4BE3713B5E6}" type="presParOf" srcId="{50D630B9-826C-CD4F-AA5A-0492C16C194B}" destId="{A7090BC2-4434-904B-843F-D6335F30E02C}" srcOrd="0" destOrd="0" presId="urn:microsoft.com/office/officeart/2005/8/layout/cycle7"/>
    <dgm:cxn modelId="{C81B7FC8-4280-BF4E-8B11-E05198E7836C}" type="presParOf" srcId="{EBAAFE55-DBA2-D740-A582-FEAE8D1A45A4}" destId="{3DD07FDF-C6BD-4A4D-A8AD-D1C96DF48930}" srcOrd="6" destOrd="0" presId="urn:microsoft.com/office/officeart/2005/8/layout/cycle7"/>
    <dgm:cxn modelId="{DAD83E7B-858E-EB47-A160-19F1ABC65BA8}" type="presParOf" srcId="{EBAAFE55-DBA2-D740-A582-FEAE8D1A45A4}" destId="{B04585F3-AB50-014F-A544-78D8F5C941CA}" srcOrd="7" destOrd="0" presId="urn:microsoft.com/office/officeart/2005/8/layout/cycle7"/>
    <dgm:cxn modelId="{AD3C23A9-6F80-4D4C-A067-76ECFABBE87C}" type="presParOf" srcId="{B04585F3-AB50-014F-A544-78D8F5C941CA}" destId="{90ABF472-C4D2-7E44-8E2D-957C5A438241}" srcOrd="0" destOrd="0" presId="urn:microsoft.com/office/officeart/2005/8/layout/cycle7"/>
    <dgm:cxn modelId="{5DA3D266-A40C-2F40-83DC-CF991833D698}" type="presParOf" srcId="{EBAAFE55-DBA2-D740-A582-FEAE8D1A45A4}" destId="{6180B159-2DB9-7246-9388-89F200392B87}" srcOrd="8" destOrd="0" presId="urn:microsoft.com/office/officeart/2005/8/layout/cycle7"/>
    <dgm:cxn modelId="{E0CC458D-1C6F-5E48-8D31-FA05F680FD46}" type="presParOf" srcId="{EBAAFE55-DBA2-D740-A582-FEAE8D1A45A4}" destId="{8AAC53E7-580F-4642-969D-FFD891F91A13}" srcOrd="9" destOrd="0" presId="urn:microsoft.com/office/officeart/2005/8/layout/cycle7"/>
    <dgm:cxn modelId="{9152A996-FB55-6047-8FCC-057AC26849E6}" type="presParOf" srcId="{8AAC53E7-580F-4642-969D-FFD891F91A13}" destId="{1C551FF9-36D6-0349-8F1E-3589D0E0DA48}" srcOrd="0" destOrd="0" presId="urn:microsoft.com/office/officeart/2005/8/layout/cycle7"/>
    <dgm:cxn modelId="{C2470EC8-593E-4642-87F4-D693D9C4440A}" type="presParOf" srcId="{EBAAFE55-DBA2-D740-A582-FEAE8D1A45A4}" destId="{66DD1878-F04F-8740-9CC6-C610F57EB33B}" srcOrd="10" destOrd="0" presId="urn:microsoft.com/office/officeart/2005/8/layout/cycle7"/>
    <dgm:cxn modelId="{F269687B-51AC-D74B-A3F8-9BED83AAE8FD}" type="presParOf" srcId="{EBAAFE55-DBA2-D740-A582-FEAE8D1A45A4}" destId="{0315E9E0-9E6D-8840-AC2D-9D2688FD2197}" srcOrd="11" destOrd="0" presId="urn:microsoft.com/office/officeart/2005/8/layout/cycle7"/>
    <dgm:cxn modelId="{98447450-1819-184A-958E-02B5D62F2B33}" type="presParOf" srcId="{0315E9E0-9E6D-8840-AC2D-9D2688FD2197}" destId="{DD1F5295-2FF6-CC4D-8CFE-4EEB770C57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2834D-C2F8-8C48-8A27-9E23D504FD05}">
      <dsp:nvSpPr>
        <dsp:cNvPr id="0" name=""/>
        <dsp:cNvSpPr/>
      </dsp:nvSpPr>
      <dsp:spPr>
        <a:xfrm>
          <a:off x="1855590" y="1627"/>
          <a:ext cx="1057011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Find questions for inquiry</a:t>
          </a:r>
          <a:endParaRPr lang="en-US" sz="1000" kern="1200" dirty="0"/>
        </a:p>
      </dsp:txBody>
      <dsp:txXfrm>
        <a:off x="1871069" y="17106"/>
        <a:ext cx="1026053" cy="497547"/>
      </dsp:txXfrm>
    </dsp:sp>
    <dsp:sp modelId="{B7B913EA-0254-0040-B735-25D2556D09AC}">
      <dsp:nvSpPr>
        <dsp:cNvPr id="0" name=""/>
        <dsp:cNvSpPr/>
      </dsp:nvSpPr>
      <dsp:spPr>
        <a:xfrm rot="1800000">
          <a:off x="2870916" y="610188"/>
          <a:ext cx="539468" cy="1849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26409" y="647183"/>
        <a:ext cx="428482" cy="110986"/>
      </dsp:txXfrm>
    </dsp:sp>
    <dsp:sp modelId="{92E825E3-C567-3A4C-A346-EDE5614AACEA}">
      <dsp:nvSpPr>
        <dsp:cNvPr id="0" name=""/>
        <dsp:cNvSpPr/>
      </dsp:nvSpPr>
      <dsp:spPr>
        <a:xfrm>
          <a:off x="3368699" y="875221"/>
          <a:ext cx="1057011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Gaining new perspectives</a:t>
          </a:r>
          <a:endParaRPr lang="en-US" sz="1000" kern="1200" dirty="0"/>
        </a:p>
      </dsp:txBody>
      <dsp:txXfrm>
        <a:off x="3384178" y="890700"/>
        <a:ext cx="1026053" cy="497547"/>
      </dsp:txXfrm>
    </dsp:sp>
    <dsp:sp modelId="{944F37B5-75D2-F348-B8E2-BBC0071BB8AF}">
      <dsp:nvSpPr>
        <dsp:cNvPr id="0" name=""/>
        <dsp:cNvSpPr/>
      </dsp:nvSpPr>
      <dsp:spPr>
        <a:xfrm rot="5400000">
          <a:off x="3627470" y="1920579"/>
          <a:ext cx="539468" cy="1849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82963" y="1957574"/>
        <a:ext cx="428482" cy="110986"/>
      </dsp:txXfrm>
    </dsp:sp>
    <dsp:sp modelId="{99B1CC72-3A3E-9D40-A7FC-FAC073B6EB3A}">
      <dsp:nvSpPr>
        <dsp:cNvPr id="0" name=""/>
        <dsp:cNvSpPr/>
      </dsp:nvSpPr>
      <dsp:spPr>
        <a:xfrm>
          <a:off x="3368699" y="2622408"/>
          <a:ext cx="1057011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Attending to differences</a:t>
          </a:r>
          <a:endParaRPr lang="en-US" sz="1000" kern="1200" dirty="0"/>
        </a:p>
      </dsp:txBody>
      <dsp:txXfrm>
        <a:off x="3384178" y="2637887"/>
        <a:ext cx="1026053" cy="497547"/>
      </dsp:txXfrm>
    </dsp:sp>
    <dsp:sp modelId="{50D630B9-826C-CD4F-AA5A-0492C16C194B}">
      <dsp:nvSpPr>
        <dsp:cNvPr id="0" name=""/>
        <dsp:cNvSpPr/>
      </dsp:nvSpPr>
      <dsp:spPr>
        <a:xfrm rot="9000000">
          <a:off x="2870916" y="3230970"/>
          <a:ext cx="539468" cy="1849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926409" y="3267965"/>
        <a:ext cx="428482" cy="110986"/>
      </dsp:txXfrm>
    </dsp:sp>
    <dsp:sp modelId="{3DD07FDF-C6BD-4A4D-A8AD-D1C96DF48930}">
      <dsp:nvSpPr>
        <dsp:cNvPr id="0" name=""/>
        <dsp:cNvSpPr/>
      </dsp:nvSpPr>
      <dsp:spPr>
        <a:xfrm>
          <a:off x="1855590" y="3496002"/>
          <a:ext cx="1057011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Sharing what was learned</a:t>
          </a:r>
          <a:endParaRPr lang="en-US" sz="1000" kern="1200" dirty="0"/>
        </a:p>
      </dsp:txBody>
      <dsp:txXfrm>
        <a:off x="1871069" y="3511481"/>
        <a:ext cx="1026053" cy="497547"/>
      </dsp:txXfrm>
    </dsp:sp>
    <dsp:sp modelId="{B04585F3-AB50-014F-A544-78D8F5C941CA}">
      <dsp:nvSpPr>
        <dsp:cNvPr id="0" name=""/>
        <dsp:cNvSpPr/>
      </dsp:nvSpPr>
      <dsp:spPr>
        <a:xfrm rot="12600000">
          <a:off x="1357807" y="3230970"/>
          <a:ext cx="539468" cy="1849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413300" y="3267965"/>
        <a:ext cx="428482" cy="110986"/>
      </dsp:txXfrm>
    </dsp:sp>
    <dsp:sp modelId="{6180B159-2DB9-7246-9388-89F200392B87}">
      <dsp:nvSpPr>
        <dsp:cNvPr id="0" name=""/>
        <dsp:cNvSpPr/>
      </dsp:nvSpPr>
      <dsp:spPr>
        <a:xfrm>
          <a:off x="342481" y="2622408"/>
          <a:ext cx="1057011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 new inquiries </a:t>
          </a:r>
          <a:endParaRPr lang="en-US" sz="1000" kern="1200" dirty="0"/>
        </a:p>
      </dsp:txBody>
      <dsp:txXfrm>
        <a:off x="357960" y="2637887"/>
        <a:ext cx="1026053" cy="497547"/>
      </dsp:txXfrm>
    </dsp:sp>
    <dsp:sp modelId="{8AAC53E7-580F-4642-969D-FFD891F91A13}">
      <dsp:nvSpPr>
        <dsp:cNvPr id="0" name=""/>
        <dsp:cNvSpPr/>
      </dsp:nvSpPr>
      <dsp:spPr>
        <a:xfrm rot="16291475">
          <a:off x="624503" y="1920581"/>
          <a:ext cx="539468" cy="1849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79996" y="1957576"/>
        <a:ext cx="428482" cy="110986"/>
      </dsp:txXfrm>
    </dsp:sp>
    <dsp:sp modelId="{66DD1878-F04F-8740-9CC6-C610F57EB33B}">
      <dsp:nvSpPr>
        <dsp:cNvPr id="0" name=""/>
        <dsp:cNvSpPr/>
      </dsp:nvSpPr>
      <dsp:spPr>
        <a:xfrm>
          <a:off x="388983" y="875225"/>
          <a:ext cx="1057011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Taking</a:t>
          </a:r>
          <a:r>
            <a:rPr lang="en-US" sz="1000" kern="1200" baseline="0" dirty="0" smtClean="0"/>
            <a:t> thoughtful action</a:t>
          </a:r>
          <a:endParaRPr lang="en-US" sz="1000" kern="1200" dirty="0"/>
        </a:p>
      </dsp:txBody>
      <dsp:txXfrm>
        <a:off x="404462" y="890704"/>
        <a:ext cx="1026053" cy="497547"/>
      </dsp:txXfrm>
    </dsp:sp>
    <dsp:sp modelId="{0315E9E0-9E6D-8840-AC2D-9D2688FD2197}">
      <dsp:nvSpPr>
        <dsp:cNvPr id="0" name=""/>
        <dsp:cNvSpPr/>
      </dsp:nvSpPr>
      <dsp:spPr>
        <a:xfrm rot="19753169">
          <a:off x="1381058" y="610190"/>
          <a:ext cx="539468" cy="1849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36551" y="647185"/>
        <a:ext cx="428482" cy="11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43663" y="9101138"/>
            <a:ext cx="368300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9D5CB8B8-5F34-4237-AF7D-35832C52BC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5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8488" y="4418013"/>
            <a:ext cx="5610225" cy="458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3588" y="214313"/>
            <a:ext cx="5284787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86538" y="9120188"/>
            <a:ext cx="225425" cy="13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49609E7F-9528-4EC0-924E-F24DB82163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7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fontAlgn="base">
      <a:spcBef>
        <a:spcPct val="10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163513" algn="l" rtl="0" fontAlgn="base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520700" indent="-176213" algn="l" rtl="0" fontAlgn="base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85800" indent="-163513" algn="l" rtl="0" fontAlgn="base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214313"/>
            <a:ext cx="5284787" cy="396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9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214313"/>
            <a:ext cx="5284787" cy="396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Essential Agreements that need to be in place at beginning of workshop</a:t>
            </a:r>
            <a:r>
              <a:rPr lang="en-US" baseline="0" dirty="0" smtClean="0"/>
              <a:t> and reviewed at the beginning of Days 2 and 3.  Use Kolb and Fry’s Learning Process as an engagement for what the participants will experience over the next three days. 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Experiencing – Activities regarding inquiry in the MYP</a:t>
            </a:r>
          </a:p>
          <a:p>
            <a:pPr marL="0" indent="0">
              <a:buNone/>
            </a:pPr>
            <a:r>
              <a:rPr lang="en-US" baseline="0" dirty="0" smtClean="0"/>
              <a:t>Reflecting – Looking at these activities in the context of student learning</a:t>
            </a:r>
          </a:p>
          <a:p>
            <a:pPr marL="0" indent="0">
              <a:buNone/>
            </a:pPr>
            <a:r>
              <a:rPr lang="en-US" baseline="0" dirty="0" smtClean="0"/>
              <a:t>Thinking – How would these activities work in the participants own classroom setting</a:t>
            </a:r>
          </a:p>
          <a:p>
            <a:pPr marL="0" indent="0">
              <a:buNone/>
            </a:pPr>
            <a:r>
              <a:rPr lang="en-US" baseline="0" dirty="0" smtClean="0"/>
              <a:t>Applying – Starting to create and think about ways of acting upon learning from this professional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3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214313"/>
            <a:ext cx="5284787" cy="396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used in conjunction</a:t>
            </a:r>
            <a:r>
              <a:rPr lang="en-US" baseline="0" dirty="0" smtClean="0"/>
              <a:t> with Learner Profile in a later part of the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4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214313"/>
            <a:ext cx="5284787" cy="396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 to workshop leader here</a:t>
            </a:r>
            <a:r>
              <a:rPr lang="en-US" baseline="0" dirty="0" smtClean="0"/>
              <a:t> – any method for group introductions!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214313"/>
            <a:ext cx="5284787" cy="396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Kolb and Fry (1975) argue that the learning cycle can begin at any one of the four points - and that it should really be approached as a continuous spiral.  They further suggest that effective learning entails the possession of four different abilities and identification of a type of learner (as indicated on each pole of their model):</a:t>
            </a:r>
          </a:p>
          <a:p>
            <a:r>
              <a:rPr lang="en-US" dirty="0" err="1" smtClean="0"/>
              <a:t>Converger</a:t>
            </a:r>
            <a:r>
              <a:rPr lang="en-US" dirty="0" smtClean="0"/>
              <a:t>: 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Strong in practical application of ideas,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 focus on hypo-deductive reasoning on specific problems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u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nemotional,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narrow interests		</a:t>
            </a:r>
          </a:p>
          <a:p>
            <a:r>
              <a:rPr lang="en-US" dirty="0" err="1" smtClean="0"/>
              <a:t>Diverger</a:t>
            </a:r>
            <a:r>
              <a:rPr lang="en-US" dirty="0" smtClean="0"/>
              <a:t>:  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Strong in imaginative ability,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ood at generating ideas and seeing things from different perspectives,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nterested in people,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road cultural interests		</a:t>
            </a:r>
          </a:p>
          <a:p>
            <a:r>
              <a:rPr lang="en-US" dirty="0" smtClean="0"/>
              <a:t>Assimilator: 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Strong ability to create theoretical models,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xcels in inductive reasoning, concerned with abstract concepts rather than people	</a:t>
            </a:r>
          </a:p>
          <a:p>
            <a:pPr marL="0" indent="0"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</a:t>
            </a:r>
            <a:endParaRPr lang="en-US" dirty="0" smtClean="0"/>
          </a:p>
          <a:p>
            <a:r>
              <a:rPr lang="en-US" dirty="0" smtClean="0"/>
              <a:t>Accommodator: 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Greatest strength is doing things,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ore of a risk taker,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erforms well when required to react to immediate circumstances,</a:t>
            </a:r>
            <a:r>
              <a:rPr lang="en-US" sz="10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olves problems intuitively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7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676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5" name="Picture 14" descr="PP title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85679"/>
            <a:ext cx="7810706" cy="981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435" y="3044826"/>
            <a:ext cx="7772400" cy="1362075"/>
          </a:xfrm>
        </p:spPr>
        <p:txBody>
          <a:bodyPr/>
          <a:lstStyle>
            <a:lvl1pPr algn="l">
              <a:defRPr sz="4800" b="1" cap="none" baseline="0">
                <a:solidFill>
                  <a:srgbClr val="1AB7EA"/>
                </a:solidFill>
                <a:latin typeface="+mn-lt"/>
              </a:defRPr>
            </a:lvl1pPr>
          </a:lstStyle>
          <a:p>
            <a:r>
              <a:rPr lang="en-US" dirty="0" smtClean="0"/>
              <a:t>Presentation title here</a:t>
            </a:r>
            <a:endParaRPr lang="en-GB" dirty="0"/>
          </a:p>
        </p:txBody>
      </p:sp>
      <p:pic>
        <p:nvPicPr>
          <p:cNvPr id="12" name="Picture 11" descr="IB Trilingual 3col Hzt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7239" y="755820"/>
            <a:ext cx="3661646" cy="110220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160331" y="6436490"/>
            <a:ext cx="5287701" cy="32799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nl-NL" smtClean="0">
                <a:solidFill>
                  <a:srgbClr val="000000"/>
                </a:solidFill>
              </a:rPr>
              <a:t>International Baccalaureate</a:t>
            </a:r>
            <a:r>
              <a:rPr lang="nl-NL" baseline="30000" smtClean="0">
                <a:solidFill>
                  <a:srgbClr val="000000"/>
                </a:solidFill>
              </a:rPr>
              <a:t>®</a:t>
            </a:r>
            <a:r>
              <a:rPr lang="nl-NL" smtClean="0">
                <a:solidFill>
                  <a:srgbClr val="000000"/>
                </a:solidFill>
              </a:rPr>
              <a:t>  ·  Baccalaureate International </a:t>
            </a:r>
            <a:r>
              <a:rPr lang="nl-NL" baseline="30000" smtClean="0">
                <a:solidFill>
                  <a:srgbClr val="000000"/>
                </a:solidFill>
              </a:rPr>
              <a:t>®</a:t>
            </a:r>
            <a:r>
              <a:rPr lang="nl-NL" smtClean="0">
                <a:solidFill>
                  <a:srgbClr val="000000"/>
                </a:solidFill>
              </a:rPr>
              <a:t>  ·  Bachillerato Internacional </a:t>
            </a:r>
            <a:r>
              <a:rPr lang="nl-NL" baseline="30000" smtClean="0">
                <a:solidFill>
                  <a:srgbClr val="000000"/>
                </a:solidFill>
              </a:rPr>
              <a:t>®</a:t>
            </a:r>
            <a:r>
              <a:rPr lang="nl-NL" smtClean="0">
                <a:solidFill>
                  <a:srgbClr val="000000"/>
                </a:solidFill>
              </a:rPr>
              <a:t>  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 descr="IB Cover Blu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-145101"/>
            <a:ext cx="9144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P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45101"/>
            <a:ext cx="9144000" cy="7003102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44113" y="2387601"/>
            <a:ext cx="7347678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800" b="1" kern="1200" cap="none" baseline="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 brand title page here or title here in 2012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144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P 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45101"/>
            <a:ext cx="9144000" cy="7003102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44113" y="2387601"/>
            <a:ext cx="7347678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800" b="1" kern="1200" cap="none" baseline="0" noProof="0" dirty="0">
                <a:solidFill>
                  <a:srgbClr val="1AB7E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 brand title page here or title here in 2012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550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015" y="1603375"/>
            <a:ext cx="7989277" cy="4114800"/>
          </a:xfrm>
        </p:spPr>
        <p:txBody>
          <a:bodyPr/>
          <a:lstStyle>
            <a:lvl3pPr marL="723900" indent="354013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841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103" y="1535113"/>
            <a:ext cx="471162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03" y="2361063"/>
            <a:ext cx="4711626" cy="3384644"/>
          </a:xfrm>
        </p:spPr>
        <p:txBody>
          <a:bodyPr/>
          <a:lstStyle>
            <a:lvl1pPr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467351" y="1535113"/>
            <a:ext cx="3113942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2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9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P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45101"/>
            <a:ext cx="9144000" cy="7003102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44113" y="2387601"/>
            <a:ext cx="7347678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800" b="1" kern="1200" cap="none" baseline="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 brand title page here or title here in 2012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825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0532" y="6374145"/>
            <a:ext cx="1512277" cy="16986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4196560-B2FD-8E44-9001-9EFA74069B9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2.xml"/><Relationship Id="rId12" Type="http://schemas.openxmlformats.org/officeDocument/2006/relationships/tags" Target="../tags/tag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60" name="Rectangle 136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592104" y="593725"/>
            <a:ext cx="798918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13164" name="Rectangle 140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592103" y="1548245"/>
            <a:ext cx="7989189" cy="412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</a:t>
            </a:r>
          </a:p>
          <a:p>
            <a:pPr lvl="0"/>
            <a:r>
              <a:rPr lang="nl-NL" dirty="0" smtClean="0"/>
              <a:t>Lorem ipsum dolor sit</a:t>
            </a:r>
            <a:endParaRPr lang="en-GB" dirty="0" smtClean="0"/>
          </a:p>
          <a:p>
            <a:pPr lvl="1"/>
            <a:r>
              <a:rPr lang="nl-NL" dirty="0" smtClean="0"/>
              <a:t>Click</a:t>
            </a:r>
          </a:p>
          <a:p>
            <a:pPr lvl="5"/>
            <a:r>
              <a:rPr lang="nl-NL" dirty="0" smtClean="0"/>
              <a:t>Click</a:t>
            </a:r>
          </a:p>
        </p:txBody>
      </p:sp>
      <p:pic>
        <p:nvPicPr>
          <p:cNvPr id="7" name="Picture 6" descr="Content foot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823020"/>
            <a:ext cx="6928864" cy="1034980"/>
          </a:xfrm>
          <a:prstGeom prst="rect">
            <a:avLst/>
          </a:prstGeom>
        </p:spPr>
      </p:pic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933627" y="6356351"/>
            <a:ext cx="1952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Folio information here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306" y="6356351"/>
            <a:ext cx="800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Page </a:t>
            </a:r>
            <a:fld id="{817397F4-D26B-4992-9633-C515EEDCC26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2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AB7E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Book Antiqua" pitchFamily="18" charset="0"/>
        </a:defRPr>
      </a:lvl9pPr>
    </p:titleStyle>
    <p:bodyStyle>
      <a:lvl1pPr marL="355600" indent="-355600" algn="l" rtl="0" eaLnBrk="1" fontAlgn="base" hangingPunct="1"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sz="2600">
          <a:solidFill>
            <a:srgbClr val="004B8D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lang="nl-NL" sz="2200" dirty="0" smtClean="0">
          <a:solidFill>
            <a:srgbClr val="004B8D"/>
          </a:solidFill>
          <a:latin typeface="+mn-lt"/>
        </a:defRPr>
      </a:lvl2pPr>
      <a:lvl3pPr marL="2278063" indent="111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Arial" pitchFamily="34" charset="0"/>
        <a:buChar char="•"/>
        <a:defRPr sz="1600">
          <a:solidFill>
            <a:srgbClr val="004B8D"/>
          </a:solidFill>
          <a:latin typeface="Arial" pitchFamily="34" charset="0"/>
          <a:cs typeface="Arial" pitchFamily="34" charset="0"/>
        </a:defRPr>
      </a:lvl3pPr>
      <a:lvl4pPr marL="24034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j-lt"/>
        </a:defRPr>
      </a:lvl4pPr>
      <a:lvl5pPr marL="25177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5pPr>
      <a:lvl6pPr marL="1080000" indent="-3600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4B8D"/>
        </a:buClr>
        <a:buSzPct val="100000"/>
        <a:buFont typeface="Arial" pitchFamily="34" charset="0"/>
        <a:buChar char="•"/>
        <a:defRPr lang="en-GB" sz="1800" dirty="0" smtClean="0">
          <a:solidFill>
            <a:srgbClr val="004B8D"/>
          </a:solidFill>
          <a:latin typeface="+mn-lt"/>
        </a:defRPr>
      </a:lvl6pPr>
      <a:lvl7pPr marL="34321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7pPr>
      <a:lvl8pPr marL="38893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8pPr>
      <a:lvl9pPr marL="43465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60" y="896230"/>
            <a:ext cx="85983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</a:rPr>
              <a:t>The Inquiry Cycle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</a:rPr>
              <a:t>Visible Thinking Routines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</a:rPr>
              <a:t>&amp; Language. 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0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4113" y="593725"/>
            <a:ext cx="7989887" cy="71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Visible thinking routines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05388" y="5486400"/>
            <a:ext cx="4138612" cy="5000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http://</a:t>
            </a:r>
            <a:r>
              <a:rPr lang="en-US" b="1" dirty="0" err="1"/>
              <a:t>tinyurl.com</a:t>
            </a:r>
            <a:r>
              <a:rPr lang="en-US" b="1" dirty="0"/>
              <a:t>/</a:t>
            </a:r>
            <a:r>
              <a:rPr lang="en-US" b="1" dirty="0" err="1"/>
              <a:t>vtroutx</a:t>
            </a:r>
            <a:endParaRPr lang="en-US" dirty="0"/>
          </a:p>
        </p:txBody>
      </p:sp>
      <p:pic>
        <p:nvPicPr>
          <p:cNvPr id="4" name="Picture 3" descr="Screen Shot 2016-04-04 at 9.0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956"/>
            <a:ext cx="9144000" cy="41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4113" y="593725"/>
            <a:ext cx="7989887" cy="715963"/>
          </a:xfrm>
        </p:spPr>
        <p:txBody>
          <a:bodyPr/>
          <a:lstStyle/>
          <a:p>
            <a:r>
              <a:rPr lang="en-US" dirty="0" smtClean="0"/>
              <a:t>Which routine is more appropriate for each stage?</a:t>
            </a:r>
            <a:endParaRPr lang="en-US" dirty="0"/>
          </a:p>
        </p:txBody>
      </p:sp>
      <p:pic>
        <p:nvPicPr>
          <p:cNvPr id="4" name="Picture 3" descr="Screen Shot 2016-04-04 at 9.0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78" y="1511903"/>
            <a:ext cx="3270015" cy="4717135"/>
          </a:xfrm>
          <a:prstGeom prst="rect">
            <a:avLst/>
          </a:prstGeom>
        </p:spPr>
      </p:pic>
      <p:pic>
        <p:nvPicPr>
          <p:cNvPr id="5" name="Picture 4" descr="Screen Shot 2016-04-04 at 9.07.0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3"/>
          <a:stretch/>
        </p:blipFill>
        <p:spPr>
          <a:xfrm>
            <a:off x="592104" y="1660070"/>
            <a:ext cx="4102119" cy="42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4113" y="593725"/>
            <a:ext cx="7989887" cy="715963"/>
          </a:xfrm>
        </p:spPr>
        <p:txBody>
          <a:bodyPr/>
          <a:lstStyle/>
          <a:p>
            <a:r>
              <a:rPr lang="en-US" dirty="0" smtClean="0"/>
              <a:t>Language in Visible Thinking Routines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54113" y="1603375"/>
            <a:ext cx="7989887" cy="4114800"/>
          </a:xfrm>
        </p:spPr>
        <p:txBody>
          <a:bodyPr/>
          <a:lstStyle/>
          <a:p>
            <a:r>
              <a:rPr lang="en-US" dirty="0" smtClean="0"/>
              <a:t>Think-Pair-Share</a:t>
            </a:r>
          </a:p>
          <a:p>
            <a:r>
              <a:rPr lang="en-US" dirty="0" smtClean="0"/>
              <a:t>Generate-Sort-Connect-Elaborate</a:t>
            </a:r>
          </a:p>
          <a:p>
            <a:r>
              <a:rPr lang="en-US" dirty="0" smtClean="0"/>
              <a:t>Think-Puzzle-Explore</a:t>
            </a:r>
          </a:p>
          <a:p>
            <a:r>
              <a:rPr lang="en-US" dirty="0" smtClean="0"/>
              <a:t>Connect-Extend-Challenge</a:t>
            </a:r>
          </a:p>
          <a:p>
            <a:r>
              <a:rPr lang="en-US" dirty="0" smtClean="0"/>
              <a:t>See-Think-Wonder</a:t>
            </a:r>
          </a:p>
          <a:p>
            <a:r>
              <a:rPr lang="en-US" dirty="0" smtClean="0"/>
              <a:t>Claim-Support-Question</a:t>
            </a:r>
          </a:p>
          <a:p>
            <a:r>
              <a:rPr lang="en-US" dirty="0" smtClean="0"/>
              <a:t>Reporter’s notebook</a:t>
            </a:r>
          </a:p>
          <a:p>
            <a:r>
              <a:rPr lang="en-US" dirty="0" smtClean="0"/>
              <a:t>Making it fair: Now Then Later</a:t>
            </a:r>
          </a:p>
          <a:p>
            <a:r>
              <a:rPr lang="en-US" dirty="0" smtClean="0"/>
              <a:t>Compass Points</a:t>
            </a:r>
          </a:p>
          <a:p>
            <a:r>
              <a:rPr lang="en-US" dirty="0" smtClean="0"/>
              <a:t>I used to think</a:t>
            </a:r>
            <a:r>
              <a:rPr lang="is-IS" dirty="0" smtClean="0"/>
              <a:t>…. </a:t>
            </a:r>
            <a:r>
              <a:rPr lang="en-US" dirty="0" smtClean="0"/>
              <a:t>now I 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763000" cy="715962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163638"/>
            <a:ext cx="8763000" cy="3930650"/>
          </a:xfrm>
          <a:prstGeom prst="rect">
            <a:avLst/>
          </a:prstGeo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GB" sz="22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190501" y="808682"/>
            <a:ext cx="87629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4B8D"/>
                </a:solidFill>
              </a:rPr>
              <a:t>Enhance </a:t>
            </a:r>
            <a:r>
              <a:rPr lang="en-US" sz="2400" dirty="0">
                <a:solidFill>
                  <a:srgbClr val="004B8D"/>
                </a:solidFill>
              </a:rPr>
              <a:t>understanding of the role of </a:t>
            </a:r>
            <a:r>
              <a:rPr lang="en-US" sz="2400" dirty="0" smtClean="0">
                <a:solidFill>
                  <a:srgbClr val="004B8D"/>
                </a:solidFill>
              </a:rPr>
              <a:t>the inquiry cycle in the design of units and planning of learning.  </a:t>
            </a:r>
            <a:endParaRPr lang="en-US" sz="2400" dirty="0">
              <a:solidFill>
                <a:srgbClr val="004B8D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4B8D"/>
                </a:solidFill>
              </a:rPr>
              <a:t>Become aware of the role Visible Thinking Routines can play in different stages of the IC. </a:t>
            </a:r>
            <a:endParaRPr lang="en-US" sz="2400" dirty="0">
              <a:solidFill>
                <a:srgbClr val="004B8D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4B8D"/>
                </a:solidFill>
              </a:rPr>
              <a:t>Observe the language implications each VT Routine has for teaching and learning. </a:t>
            </a:r>
            <a:endParaRPr lang="en-US" sz="2400" dirty="0">
              <a:solidFill>
                <a:srgbClr val="004B8D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4B8D"/>
                </a:solidFill>
              </a:rPr>
              <a:t>Visualize the relationship between techniques </a:t>
            </a:r>
            <a:r>
              <a:rPr lang="en-US" sz="2400" dirty="0">
                <a:solidFill>
                  <a:srgbClr val="004B8D"/>
                </a:solidFill>
              </a:rPr>
              <a:t>in ‘Approaches to </a:t>
            </a:r>
            <a:r>
              <a:rPr lang="en-US" sz="2400" dirty="0" smtClean="0">
                <a:solidFill>
                  <a:srgbClr val="004B8D"/>
                </a:solidFill>
              </a:rPr>
              <a:t>learning</a:t>
            </a:r>
            <a:r>
              <a:rPr lang="en-US" sz="2400" dirty="0">
                <a:solidFill>
                  <a:srgbClr val="004B8D"/>
                </a:solidFill>
              </a:rPr>
              <a:t>’ </a:t>
            </a:r>
            <a:r>
              <a:rPr lang="en-US" sz="2400" dirty="0" smtClean="0">
                <a:solidFill>
                  <a:srgbClr val="004B8D"/>
                </a:solidFill>
              </a:rPr>
              <a:t>and ‘Approaches to Teaching’ in the Inquiry Cycle.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4B8D"/>
                </a:solidFill>
              </a:rPr>
              <a:t>Develop a personal approach for incorporating VT routines as a ATL strategy when planning inquiries.</a:t>
            </a:r>
            <a:endParaRPr lang="en-US" sz="24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1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35760" y="319088"/>
            <a:ext cx="7988300" cy="715962"/>
          </a:xfrm>
        </p:spPr>
        <p:txBody>
          <a:bodyPr/>
          <a:lstStyle/>
          <a:p>
            <a:r>
              <a:rPr lang="en-US" dirty="0" smtClean="0"/>
              <a:t>Essential understandings: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35760" y="1058863"/>
            <a:ext cx="8399463" cy="305752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 smtClean="0"/>
              <a:t>Key Concept: </a:t>
            </a:r>
            <a:r>
              <a:rPr lang="en-US" sz="2200" dirty="0" smtClean="0">
                <a:solidFill>
                  <a:srgbClr val="FF0000"/>
                </a:solidFill>
              </a:rPr>
              <a:t>Connections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/>
              <a:t>Related concept (Language </a:t>
            </a:r>
            <a:r>
              <a:rPr lang="en-US" sz="2200" dirty="0" err="1" smtClean="0"/>
              <a:t>Acq</a:t>
            </a:r>
            <a:r>
              <a:rPr lang="en-US" sz="2200" dirty="0" smtClean="0"/>
              <a:t>): </a:t>
            </a:r>
            <a:r>
              <a:rPr lang="en-US" sz="2200" dirty="0" smtClean="0">
                <a:solidFill>
                  <a:srgbClr val="FF0000"/>
                </a:solidFill>
              </a:rPr>
              <a:t>Function, Purpose, Context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/>
              <a:t>Global Context: </a:t>
            </a:r>
            <a:r>
              <a:rPr lang="en-US" sz="2200" dirty="0" smtClean="0">
                <a:solidFill>
                  <a:srgbClr val="FF0000"/>
                </a:solidFill>
              </a:rPr>
              <a:t>Globalization and Sustainability</a:t>
            </a:r>
            <a:r>
              <a:rPr lang="en-US" sz="2200" dirty="0" smtClean="0"/>
              <a:t>- An exploration of </a:t>
            </a:r>
            <a:r>
              <a:rPr lang="en-US" sz="2400" dirty="0"/>
              <a:t>the </a:t>
            </a:r>
            <a:r>
              <a:rPr lang="en-US" sz="2400" dirty="0" smtClean="0"/>
              <a:t>inter-connectedness </a:t>
            </a:r>
            <a:r>
              <a:rPr lang="en-US" sz="2400" dirty="0"/>
              <a:t>of human-made systems and </a:t>
            </a:r>
            <a:r>
              <a:rPr lang="en-US" sz="2400" dirty="0" smtClean="0"/>
              <a:t>communities.</a:t>
            </a:r>
            <a:endParaRPr lang="en-US" sz="22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/>
              <a:t>Statement of Inquiry: The process of </a:t>
            </a:r>
            <a:r>
              <a:rPr lang="en-US" sz="2200" dirty="0" smtClean="0">
                <a:solidFill>
                  <a:srgbClr val="FF0000"/>
                </a:solidFill>
              </a:rPr>
              <a:t>inquiry</a:t>
            </a:r>
            <a:r>
              <a:rPr lang="en-US" sz="2200" dirty="0" smtClean="0"/>
              <a:t> involves a series of </a:t>
            </a:r>
            <a:r>
              <a:rPr lang="en-US" sz="2200" dirty="0" smtClean="0">
                <a:solidFill>
                  <a:srgbClr val="FF0000"/>
                </a:solidFill>
              </a:rPr>
              <a:t>connections</a:t>
            </a:r>
            <a:r>
              <a:rPr lang="en-US" sz="2200" dirty="0" smtClean="0"/>
              <a:t> that contribute to the design of </a:t>
            </a:r>
            <a:r>
              <a:rPr lang="en-US" sz="2200" dirty="0" smtClean="0">
                <a:solidFill>
                  <a:srgbClr val="FF0000"/>
                </a:solidFill>
              </a:rPr>
              <a:t>sustainable</a:t>
            </a:r>
            <a:r>
              <a:rPr lang="en-US" sz="2200" dirty="0" smtClean="0"/>
              <a:t> learning and considers </a:t>
            </a:r>
            <a:r>
              <a:rPr lang="en-US" sz="2200" dirty="0" smtClean="0">
                <a:solidFill>
                  <a:srgbClr val="FF0000"/>
                </a:solidFill>
              </a:rPr>
              <a:t>function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purpose</a:t>
            </a:r>
            <a:r>
              <a:rPr lang="en-US" sz="2200" dirty="0" smtClean="0"/>
              <a:t>, and </a:t>
            </a:r>
            <a:r>
              <a:rPr lang="en-US" sz="2200" dirty="0" smtClean="0">
                <a:solidFill>
                  <a:srgbClr val="FF0000"/>
                </a:solidFill>
              </a:rPr>
              <a:t>context</a:t>
            </a:r>
            <a:r>
              <a:rPr lang="en-US" sz="2200" dirty="0" smtClean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019" y="4331280"/>
            <a:ext cx="2668382" cy="2053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8086" y="6299350"/>
            <a:ext cx="283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B8D"/>
                </a:solidFill>
              </a:rPr>
              <a:t>Kolb and Fry’s Learning process</a:t>
            </a:r>
            <a:endParaRPr lang="en-US" sz="1400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3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4113" y="593725"/>
            <a:ext cx="7989887" cy="715963"/>
          </a:xfrm>
        </p:spPr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54113" y="1309688"/>
            <a:ext cx="7989887" cy="4408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Describe (and be ready to develop) the learning path that you’d design for your next unit of inquiry.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Evidence:</a:t>
            </a:r>
          </a:p>
          <a:p>
            <a:r>
              <a:rPr lang="en-US" dirty="0" smtClean="0"/>
              <a:t>Clear understanding of the IC stages.</a:t>
            </a:r>
          </a:p>
          <a:p>
            <a:r>
              <a:rPr lang="en-US" dirty="0" smtClean="0"/>
              <a:t>An effective collection of strategies (ATL: teaching and learnin</a:t>
            </a:r>
            <a:r>
              <a:rPr lang="en-US" dirty="0"/>
              <a:t>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broad and varied collection of resources (ideas)</a:t>
            </a:r>
          </a:p>
          <a:p>
            <a:r>
              <a:rPr lang="en-US" dirty="0" smtClean="0"/>
              <a:t>A diverse collection of tools to employ</a:t>
            </a:r>
          </a:p>
          <a:p>
            <a:r>
              <a:rPr lang="en-US" dirty="0" smtClean="0"/>
              <a:t>Relevant use of VT routines (+ language awareness)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7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6478" y="430213"/>
            <a:ext cx="6718300" cy="715962"/>
          </a:xfrm>
        </p:spPr>
        <p:txBody>
          <a:bodyPr/>
          <a:lstStyle/>
          <a:p>
            <a:r>
              <a:rPr lang="en-US" dirty="0" smtClean="0"/>
              <a:t>Questions worth asking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4957" y="1603375"/>
            <a:ext cx="8185150" cy="4114800"/>
          </a:xfrm>
        </p:spPr>
        <p:txBody>
          <a:bodyPr/>
          <a:lstStyle/>
          <a:p>
            <a:r>
              <a:rPr lang="en-US" sz="2800" dirty="0" smtClean="0"/>
              <a:t>What questions would you like students to ask about ‘the gifts’ of your subject?</a:t>
            </a:r>
            <a:endParaRPr lang="en-US" sz="2800" dirty="0"/>
          </a:p>
          <a:p>
            <a:pPr>
              <a:buFont typeface="Arial" charset="0"/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559" y="3276534"/>
            <a:ext cx="3459794" cy="26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55613"/>
            <a:ext cx="7212013" cy="715962"/>
          </a:xfrm>
        </p:spPr>
        <p:txBody>
          <a:bodyPr/>
          <a:lstStyle/>
          <a:p>
            <a:pPr algn="ctr"/>
            <a:r>
              <a:rPr lang="en-US" dirty="0" smtClean="0"/>
              <a:t>Approaches to Learning</a:t>
            </a:r>
            <a:endParaRPr lang="en-US" dirty="0"/>
          </a:p>
        </p:txBody>
      </p:sp>
      <p:pic>
        <p:nvPicPr>
          <p:cNvPr id="4" name="Picture 3" descr="Screen Shot 2016-03-24 at 8.44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9" y="3898001"/>
            <a:ext cx="7430526" cy="1854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5245" y="5795907"/>
            <a:ext cx="357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*Also known as the 6 pedagogical principles.</a:t>
            </a:r>
            <a:endParaRPr lang="en-US" i="1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" y="1230444"/>
            <a:ext cx="8166836" cy="25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3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5450"/>
            <a:ext cx="2824163" cy="715963"/>
          </a:xfrm>
        </p:spPr>
        <p:txBody>
          <a:bodyPr/>
          <a:lstStyle/>
          <a:p>
            <a:r>
              <a:rPr lang="en-US" dirty="0" smtClean="0"/>
              <a:t>Kolb and Fry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759"/>
            <a:ext cx="4806840" cy="36988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229" y="2505965"/>
            <a:ext cx="4768192" cy="4026136"/>
            <a:chOff x="4375809" y="1980185"/>
            <a:chExt cx="4768192" cy="402613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70717943"/>
                </p:ext>
              </p:extLst>
            </p:nvPr>
          </p:nvGraphicFramePr>
          <p:xfrm>
            <a:off x="4375809" y="1980185"/>
            <a:ext cx="4768192" cy="4026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5742470" y="3685638"/>
              <a:ext cx="2144229" cy="71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1AB7EA"/>
                  </a:solidFill>
                  <a:latin typeface="Arial Black" pitchFamily="34" charset="0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/>
              <a:r>
                <a:rPr lang="en-US" sz="1800" dirty="0" smtClean="0"/>
                <a:t>Building from the known </a:t>
              </a:r>
            </a:p>
            <a:p>
              <a:pPr algn="ctr"/>
              <a:r>
                <a:rPr lang="en-US" sz="1800" dirty="0" smtClean="0"/>
                <a:t>(Kathy Short)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44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9.0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34" y="248188"/>
            <a:ext cx="4058322" cy="5854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60" y="715363"/>
            <a:ext cx="4481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Kath Murdoch’s Inquiry cycle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171450" indent="-171450">
              <a:buFontTx/>
              <a:buChar char="-"/>
            </a:pPr>
            <a:r>
              <a:rPr lang="en-US" sz="2400" dirty="0" smtClean="0"/>
              <a:t>Commonly used in PYP</a:t>
            </a:r>
          </a:p>
          <a:p>
            <a:pPr marL="171450" indent="-171450">
              <a:buFontTx/>
              <a:buChar char="-"/>
            </a:pPr>
            <a:r>
              <a:rPr lang="en-US" sz="2400" dirty="0" smtClean="0"/>
              <a:t>A useful framework to map inquiry in MYP</a:t>
            </a:r>
          </a:p>
          <a:p>
            <a:pPr marL="171450" indent="-171450">
              <a:buFontTx/>
              <a:buChar char="-"/>
            </a:pPr>
            <a:r>
              <a:rPr lang="en-US" sz="2400" dirty="0" smtClean="0"/>
              <a:t>A strategy to help students manage their learning in DP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3353" y="4219196"/>
            <a:ext cx="3926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 now: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What happens in each stage?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5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9.0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34" y="248188"/>
            <a:ext cx="4058322" cy="5854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60" y="715363"/>
            <a:ext cx="4481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Kath Murdoch’s Inquiry cycle</a:t>
            </a:r>
          </a:p>
          <a:p>
            <a:endParaRPr lang="en-US" sz="2400" dirty="0"/>
          </a:p>
          <a:p>
            <a:pPr marL="171450" indent="-171450">
              <a:buFontTx/>
              <a:buChar char="-"/>
            </a:pPr>
            <a:r>
              <a:rPr lang="en-US" sz="2400" dirty="0" smtClean="0"/>
              <a:t>Commonly used in PYP</a:t>
            </a:r>
          </a:p>
          <a:p>
            <a:pPr marL="171450" indent="-171450">
              <a:buFontTx/>
              <a:buChar char="-"/>
            </a:pPr>
            <a:r>
              <a:rPr lang="en-US" sz="2400" dirty="0" smtClean="0"/>
              <a:t>A useful framework to map inquiry in MYP</a:t>
            </a:r>
          </a:p>
          <a:p>
            <a:pPr marL="171450" indent="-171450">
              <a:buFontTx/>
              <a:buChar char="-"/>
            </a:pPr>
            <a:r>
              <a:rPr lang="en-US" sz="2400" dirty="0" smtClean="0"/>
              <a:t>A strategy to help students manage their learning in DP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3353" y="3679033"/>
            <a:ext cx="392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 now: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What strategies are appropriate for each stage?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4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oZe4BNEmf7HM_S2qg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rNULPXY0e7bSyfiTARuA"/>
</p:tagLst>
</file>

<file path=ppt/theme/theme1.xml><?xml version="1.0" encoding="utf-8"?>
<a:theme xmlns:a="http://schemas.openxmlformats.org/drawingml/2006/main" name="General-IB-Presentation">
  <a:themeElements>
    <a:clrScheme name="01 BoozTemplate - BASIC TEMPLATE 1">
      <a:dk1>
        <a:srgbClr val="000000"/>
      </a:dk1>
      <a:lt1>
        <a:srgbClr val="FFFFFF"/>
      </a:lt1>
      <a:dk2>
        <a:srgbClr val="939393"/>
      </a:dk2>
      <a:lt2>
        <a:srgbClr val="D90D39"/>
      </a:lt2>
      <a:accent1>
        <a:srgbClr val="A5CCED"/>
      </a:accent1>
      <a:accent2>
        <a:srgbClr val="76B2E4"/>
      </a:accent2>
      <a:accent3>
        <a:srgbClr val="FFFFFF"/>
      </a:accent3>
      <a:accent4>
        <a:srgbClr val="000000"/>
      </a:accent4>
      <a:accent5>
        <a:srgbClr val="CFE2F4"/>
      </a:accent5>
      <a:accent6>
        <a:srgbClr val="6AA1CF"/>
      </a:accent6>
      <a:hlink>
        <a:srgbClr val="4C9BDC"/>
      </a:hlink>
      <a:folHlink>
        <a:srgbClr val="066BB0"/>
      </a:folHlink>
    </a:clrScheme>
    <a:fontScheme name="01 BoozTemplate - BASIC TEMPLAT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BoozTemplate - BASIC TEMPLATE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MYP-English</Template>
  <TotalTime>16807</TotalTime>
  <Pages>8</Pages>
  <Words>615</Words>
  <Application>Microsoft Macintosh PowerPoint</Application>
  <PresentationFormat>On-screen Show (4:3)</PresentationFormat>
  <Paragraphs>87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General-IB-Presentation</vt:lpstr>
      <vt:lpstr>PowerPoint Presentation</vt:lpstr>
      <vt:lpstr>Aims</vt:lpstr>
      <vt:lpstr>Essential understandings:</vt:lpstr>
      <vt:lpstr>Summative Assessment</vt:lpstr>
      <vt:lpstr>Questions worth asking</vt:lpstr>
      <vt:lpstr>Approaches to Learning</vt:lpstr>
      <vt:lpstr>Kolb and Fry</vt:lpstr>
      <vt:lpstr>PowerPoint Presentation</vt:lpstr>
      <vt:lpstr>PowerPoint Presentation</vt:lpstr>
      <vt:lpstr>Visible thinking routines</vt:lpstr>
      <vt:lpstr>Which routine is more appropriate for each stage?</vt:lpstr>
      <vt:lpstr>Language in Visible Thinking Routines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catherineja</dc:creator>
  <cp:lastModifiedBy>Rafael Angel</cp:lastModifiedBy>
  <cp:revision>337</cp:revision>
  <cp:lastPrinted>2008-04-28T11:46:04Z</cp:lastPrinted>
  <dcterms:created xsi:type="dcterms:W3CDTF">2012-08-17T14:06:30Z</dcterms:created>
  <dcterms:modified xsi:type="dcterms:W3CDTF">2016-04-07T13:28:24Z</dcterms:modified>
</cp:coreProperties>
</file>